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6" r:id="rId16"/>
    <p:sldId id="297" r:id="rId17"/>
    <p:sldId id="29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1" r:id="rId31"/>
    <p:sldId id="283" r:id="rId32"/>
    <p:sldId id="284" r:id="rId33"/>
    <p:sldId id="285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26560-9A1E-4FD7-A3A0-4EF878268085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9F120-AE45-4702-9B98-527C2C8F7F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974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9F120-AE45-4702-9B98-527C2C8F7F8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23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9F120-AE45-4702-9B98-527C2C8F7F8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042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9F120-AE45-4702-9B98-527C2C8F7F8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90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705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80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526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0766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164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267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485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980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6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61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51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387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14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329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23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70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80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D01F26-D070-4F04-8092-816B34F1952D}" type="datetimeFigureOut">
              <a:rPr lang="zh-TW" altLang="en-US" smtClean="0"/>
              <a:t>2022/9/19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30BDFBB-0F6E-4867-891C-FADFBE957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76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lad.dav1d.de/" TargetMode="External"/><Relationship Id="rId2" Type="http://schemas.openxmlformats.org/officeDocument/2006/relationships/hyperlink" Target="https://www.khronos.org/opengl/wiki/OpenGL_Loading_Libra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345811/glad-h-giving-error-that-opengl-header-is-included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twblogs.net/a/5d5eb580bd9eee541c3259f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hyperlink" Target="https://www.twblogs.net/a/5d5eb580bd9eee541c3259f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glad.dav1d.d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twblogs.net/a/5d5eb580bd9eee541c3259f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43884184/gcc-cannot-find-lglfw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opengl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opengl.com/code_viewer_gh.php?code=src/1.getting_started/1.1.hello_window/hello_window.cpp" TargetMode="Externa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learnopengl.com/Getting-started/Hello-Triangl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learnopengl.com/Getting-started/Hello-Triangl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khrono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.wikipedia.org/zh-tw/%E6%9C%89%E9%99%90%E7%8A%B6%E6%80%81%E6%9C%BA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code_viewer_gh.php?code=src/1.getting_started/2.1.hello_triangle/hello_triangle.cpp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visualstudio.microsoft.com/zh-hant/downloads/" TargetMode="External"/><Relationship Id="rId2" Type="http://schemas.openxmlformats.org/officeDocument/2006/relationships/hyperlink" Target="https://learnopengl.com/Getting-started/Creating-a-windo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make.org/download/" TargetMode="External"/><Relationship Id="rId5" Type="http://schemas.openxmlformats.org/officeDocument/2006/relationships/hyperlink" Target="https://www.glfw.org/download.html" TargetMode="External"/><Relationship Id="rId4" Type="http://schemas.openxmlformats.org/officeDocument/2006/relationships/hyperlink" Target="https://www.khronos.org/opengl/wiki/Related_toolkits_and_APIs#Context.2FWindow_Toolki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644EBF-1513-EDC7-7301-5B5360AF0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OpenGL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5BF5BF-1783-8FD5-8EB2-E70DDC652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875169"/>
            <a:ext cx="9440034" cy="1967960"/>
          </a:xfrm>
        </p:spPr>
        <p:txBody>
          <a:bodyPr>
            <a:normAutofit/>
          </a:bodyPr>
          <a:lstStyle/>
          <a:p>
            <a:r>
              <a:rPr lang="zh-TW" altLang="en-US" dirty="0"/>
              <a:t>陳柏志 </a:t>
            </a:r>
            <a:r>
              <a:rPr lang="en-US" altLang="zh-TW" dirty="0"/>
              <a:t>P76104710@gs.ncku.edu.tw</a:t>
            </a:r>
          </a:p>
          <a:p>
            <a:r>
              <a:rPr lang="zh-TW" altLang="en-US" dirty="0"/>
              <a:t>張浩綸 </a:t>
            </a:r>
            <a:r>
              <a:rPr lang="en-US" altLang="zh-TW" dirty="0"/>
              <a:t>P76114074 @gs.ncku.edu.tw</a:t>
            </a:r>
          </a:p>
          <a:p>
            <a:r>
              <a:rPr lang="zh-TW" altLang="en-US" dirty="0"/>
              <a:t>實驗室：資訊新館</a:t>
            </a:r>
            <a:r>
              <a:rPr lang="en-US" altLang="zh-TW"/>
              <a:t>65701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3745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1CAC84D-C409-890D-5DDA-5CD91ABCE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926"/>
            <a:ext cx="6245054" cy="43210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1EE65D-CD8B-7BE3-B5E4-365590EA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30EBA5-97D5-03B7-2D62-B04234AC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8: </a:t>
            </a:r>
            <a:r>
              <a:rPr lang="zh-TW" altLang="en-US" dirty="0"/>
              <a:t>設定欲使用</a:t>
            </a:r>
            <a:r>
              <a:rPr lang="en-US" altLang="zh-TW" dirty="0"/>
              <a:t>opengl</a:t>
            </a:r>
            <a:r>
              <a:rPr lang="zh-TW" altLang="en-US" dirty="0"/>
              <a:t>的專案。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EC75D10-7ED4-B3B1-8571-5ACB91F9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096" y="2536926"/>
            <a:ext cx="6225808" cy="43210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BE101FD-35D0-6FE2-8D92-8D9C26AC8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98" y="2533280"/>
            <a:ext cx="6245054" cy="43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BDEAC-3E94-9944-79E5-A6B2CC52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B31429-AC50-8E38-E4C0-E1D99E73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9: </a:t>
            </a:r>
            <a:r>
              <a:rPr lang="zh-TW" altLang="en-US" dirty="0"/>
              <a:t>接下來我們需要設定</a:t>
            </a:r>
            <a:r>
              <a:rPr lang="en-US" altLang="zh-TW" dirty="0"/>
              <a:t>opengl</a:t>
            </a:r>
            <a:r>
              <a:rPr lang="zh-TW" altLang="en-US" dirty="0"/>
              <a:t>的</a:t>
            </a:r>
            <a:r>
              <a:rPr lang="en-US" altLang="zh-TW" dirty="0">
                <a:hlinkClick r:id="rId2"/>
              </a:rPr>
              <a:t>loading library</a:t>
            </a:r>
            <a:r>
              <a:rPr lang="zh-TW" altLang="en-US" dirty="0"/>
              <a:t>，這裡我們選擇</a:t>
            </a:r>
            <a:r>
              <a:rPr lang="en-US" altLang="zh-TW" dirty="0">
                <a:hlinkClick r:id="rId3"/>
              </a:rPr>
              <a:t>glad</a:t>
            </a:r>
            <a:r>
              <a:rPr lang="zh-TW" altLang="en-US" dirty="0"/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F548AE-769C-7B5B-848C-BA246140D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68" y="2254928"/>
            <a:ext cx="5857408" cy="46030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E779B9-8239-5119-1EA7-8B1BC50A2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326" y="2254928"/>
            <a:ext cx="4982500" cy="46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CA44C0-9FD0-42A4-ECBA-5391C462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C8056-F2BA-2F80-A1A2-15F45A404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10:</a:t>
            </a:r>
            <a:r>
              <a:rPr lang="zh-TW" altLang="en-US" dirty="0"/>
              <a:t> 下載</a:t>
            </a:r>
            <a:r>
              <a:rPr lang="en-US" altLang="zh-TW" dirty="0"/>
              <a:t>”glad.zip”</a:t>
            </a:r>
            <a:r>
              <a:rPr lang="zh-TW" altLang="en-US" dirty="0"/>
              <a:t>並解壓縮，會產生</a:t>
            </a:r>
            <a:r>
              <a:rPr lang="en-US" altLang="zh-TW" dirty="0"/>
              <a:t>”include”</a:t>
            </a:r>
            <a:r>
              <a:rPr lang="zh-TW" altLang="en-US" dirty="0"/>
              <a:t>以及</a:t>
            </a:r>
            <a:r>
              <a:rPr lang="en-US" altLang="zh-TW" dirty="0"/>
              <a:t>”</a:t>
            </a:r>
            <a:r>
              <a:rPr lang="en-US" altLang="zh-TW" dirty="0" err="1"/>
              <a:t>src</a:t>
            </a:r>
            <a:r>
              <a:rPr lang="en-US" altLang="zh-TW" dirty="0"/>
              <a:t>”</a:t>
            </a:r>
            <a:r>
              <a:rPr lang="zh-TW" altLang="en-US" dirty="0"/>
              <a:t>兩個資料夾，將</a:t>
            </a:r>
            <a:r>
              <a:rPr lang="en-US" altLang="zh-TW" dirty="0"/>
              <a:t>”include”</a:t>
            </a:r>
            <a:r>
              <a:rPr lang="zh-TW" altLang="en-US" dirty="0"/>
              <a:t>中的</a:t>
            </a:r>
            <a:r>
              <a:rPr lang="en-US" altLang="zh-TW" dirty="0"/>
              <a:t>”glad”</a:t>
            </a:r>
            <a:r>
              <a:rPr lang="zh-TW" altLang="en-US" dirty="0"/>
              <a:t>以及</a:t>
            </a:r>
            <a:r>
              <a:rPr lang="en-US" altLang="zh-TW" dirty="0"/>
              <a:t>”KHR”</a:t>
            </a:r>
            <a:r>
              <a:rPr lang="zh-TW" altLang="en-US" dirty="0"/>
              <a:t>移動到</a:t>
            </a:r>
            <a:r>
              <a:rPr lang="en-US" altLang="zh-TW" dirty="0"/>
              <a:t>”C:\</a:t>
            </a:r>
            <a:r>
              <a:rPr lang="en-US" altLang="zh-TW" dirty="0" err="1"/>
              <a:t>opengl</a:t>
            </a:r>
            <a:r>
              <a:rPr lang="en-US" altLang="zh-TW" dirty="0"/>
              <a:t>\include”</a:t>
            </a:r>
            <a:r>
              <a:rPr lang="zh-TW" altLang="en-US" dirty="0"/>
              <a:t>中。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810D45-2386-6367-B8D1-4F899BF8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39"/>
          <a:stretch/>
        </p:blipFill>
        <p:spPr>
          <a:xfrm>
            <a:off x="6096000" y="2488531"/>
            <a:ext cx="5414596" cy="43633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1203F-0BA2-7D0B-F187-613528A9C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059"/>
          <a:stretch/>
        </p:blipFill>
        <p:spPr>
          <a:xfrm>
            <a:off x="470517" y="2488530"/>
            <a:ext cx="5620159" cy="43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1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A1399-8C61-043C-1C0D-6019FDB9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A35D97-F39C-3E79-1A29-5C78FBEC7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11:</a:t>
            </a:r>
            <a:r>
              <a:rPr lang="zh-TW" altLang="en-US" dirty="0"/>
              <a:t> 將</a:t>
            </a:r>
            <a:r>
              <a:rPr lang="en-US" altLang="zh-TW" dirty="0"/>
              <a:t>”</a:t>
            </a:r>
            <a:r>
              <a:rPr lang="en-US" altLang="zh-TW" dirty="0" err="1"/>
              <a:t>src</a:t>
            </a:r>
            <a:r>
              <a:rPr lang="en-US" altLang="zh-TW" dirty="0"/>
              <a:t>”</a:t>
            </a:r>
            <a:r>
              <a:rPr lang="zh-TW" altLang="en-US" dirty="0"/>
              <a:t>中的</a:t>
            </a:r>
            <a:r>
              <a:rPr lang="en-US" altLang="zh-TW" dirty="0"/>
              <a:t>”</a:t>
            </a:r>
            <a:r>
              <a:rPr lang="en-US" altLang="zh-TW" dirty="0" err="1"/>
              <a:t>glad.c</a:t>
            </a:r>
            <a:r>
              <a:rPr lang="en-US" altLang="zh-TW" dirty="0"/>
              <a:t>”</a:t>
            </a:r>
            <a:r>
              <a:rPr lang="zh-TW" altLang="en-US" dirty="0"/>
              <a:t>移動到專案資料夾中，並在專案設定中加入</a:t>
            </a:r>
            <a:r>
              <a:rPr lang="en-US" altLang="zh-TW" dirty="0"/>
              <a:t>source file</a:t>
            </a:r>
            <a:r>
              <a:rPr lang="zh-TW" altLang="en-US" dirty="0"/>
              <a:t>中。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E0C5D3-5195-8532-DE8E-E354AE6ED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65"/>
          <a:stretch/>
        </p:blipFill>
        <p:spPr>
          <a:xfrm>
            <a:off x="300703" y="2308195"/>
            <a:ext cx="5789973" cy="45498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E55D13-E1B7-2BCF-890E-5030150C6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281" y="2308195"/>
            <a:ext cx="3797276" cy="27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3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3E2131-7AB5-79A9-1AFD-1EC7B3C0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E0EE47-651E-043F-98F4-97B221905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12: </a:t>
            </a:r>
            <a:r>
              <a:rPr lang="zh-TW" altLang="en-US" dirty="0"/>
              <a:t>大功告成！現在進行一個簡單的測試。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66F6A9-17A1-A958-B940-9392FF80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75" y="2913980"/>
            <a:ext cx="8249801" cy="169568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0BB340E-F3C6-7253-E635-066EDD087926}"/>
              </a:ext>
            </a:extLst>
          </p:cNvPr>
          <p:cNvSpPr txBox="1"/>
          <p:nvPr/>
        </p:nvSpPr>
        <p:spPr>
          <a:xfrm>
            <a:off x="91735" y="6488668"/>
            <a:ext cx="12100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hlinkClick r:id="rId3"/>
              </a:rPr>
              <a:t>https://stackoverflow.com/questions/44345811/glad-h-giving-error-that-opengl-header-is-included</a:t>
            </a:r>
            <a:endParaRPr lang="en-US" altLang="zh-TW" dirty="0"/>
          </a:p>
          <a:p>
            <a:pPr algn="r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584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04B14-E1D7-94C0-33ED-68507474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安裝 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Linux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AAD9F94-D043-B5DF-D82F-ED4DF5FF0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2880" y="1580050"/>
            <a:ext cx="8535591" cy="2010056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123907E-6F9E-4DB3-5875-81F52889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988" y="3590106"/>
            <a:ext cx="556337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22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7C5AD-49E9-6A58-7C2C-5D3A502C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安裝 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Linux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D0E333-FD07-98C1-4323-C99F64B8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2202032"/>
            <a:ext cx="7506748" cy="362001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ACAF3F6-B95C-48DA-894E-CBB113A783A2}"/>
              </a:ext>
            </a:extLst>
          </p:cNvPr>
          <p:cNvSpPr txBox="1">
            <a:spLocks/>
          </p:cNvSpPr>
          <p:nvPr/>
        </p:nvSpPr>
        <p:spPr>
          <a:xfrm>
            <a:off x="913795" y="1732205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檢查</a:t>
            </a:r>
            <a:r>
              <a:rPr lang="en-US" altLang="zh-TW" dirty="0"/>
              <a:t>OpenGL</a:t>
            </a:r>
            <a:r>
              <a:rPr lang="zh-TW" altLang="en-US" dirty="0"/>
              <a:t>的版本並下載</a:t>
            </a:r>
            <a:r>
              <a:rPr lang="en-US" altLang="zh-TW" dirty="0">
                <a:hlinkClick r:id="rId4"/>
              </a:rPr>
              <a:t>glad</a:t>
            </a:r>
            <a:r>
              <a:rPr lang="zh-TW" altLang="en-US" dirty="0"/>
              <a:t>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9FB84CA-3E21-135E-CAD8-4C2C534E70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801"/>
          <a:stretch/>
        </p:blipFill>
        <p:spPr>
          <a:xfrm>
            <a:off x="0" y="2564034"/>
            <a:ext cx="6096000" cy="29629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8F9EC4-F144-9D10-B8B4-3CEC1D4D9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564033"/>
            <a:ext cx="6096000" cy="358262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2A120E1-CAF3-C960-F874-BB5EA74C3D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031" b="65035"/>
          <a:stretch/>
        </p:blipFill>
        <p:spPr>
          <a:xfrm>
            <a:off x="0" y="5955022"/>
            <a:ext cx="4616388" cy="90934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828B5EB-9E01-1500-C71E-3AB0CD40F4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971" b="13433"/>
          <a:stretch/>
        </p:blipFill>
        <p:spPr>
          <a:xfrm>
            <a:off x="4616388" y="5951874"/>
            <a:ext cx="7449590" cy="71770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ADDDBA-F2D4-688B-8AC2-379687119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7510" y="6656015"/>
            <a:ext cx="6325483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4745E-73C9-4192-7AA0-7A969508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安裝 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Linux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7E5D8C-CF83-0910-206C-C4E31168B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完成安裝後，將程式碼與</a:t>
            </a:r>
            <a:r>
              <a:rPr lang="en-US" altLang="zh-TW" dirty="0"/>
              <a:t>”</a:t>
            </a:r>
            <a:r>
              <a:rPr lang="en-US" altLang="zh-TW" dirty="0" err="1"/>
              <a:t>glad.c</a:t>
            </a:r>
            <a:r>
              <a:rPr lang="en-US" altLang="zh-TW" dirty="0"/>
              <a:t>”</a:t>
            </a:r>
            <a:r>
              <a:rPr lang="zh-TW" altLang="en-US" dirty="0"/>
              <a:t>一起編譯，並連結一些</a:t>
            </a:r>
            <a:r>
              <a:rPr lang="en-US" altLang="zh-TW" dirty="0"/>
              <a:t>library</a:t>
            </a:r>
            <a:r>
              <a:rPr lang="zh-TW" altLang="en-US" dirty="0"/>
              <a:t>，最後執行輸出檔案。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我們也可以將指令寫入</a:t>
            </a:r>
            <a:r>
              <a:rPr lang="en-US" altLang="zh-TW" dirty="0" err="1"/>
              <a:t>Makefile</a:t>
            </a:r>
            <a:r>
              <a:rPr lang="zh-TW" altLang="en-US" dirty="0"/>
              <a:t>等等檔案以便重複使用。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B74144-EEE9-D873-B5ED-2F0193FD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03" y="2191633"/>
            <a:ext cx="10392546" cy="191716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B29353A-0A50-6D28-A421-24F6412BB36B}"/>
              </a:ext>
            </a:extLst>
          </p:cNvPr>
          <p:cNvSpPr txBox="1"/>
          <p:nvPr/>
        </p:nvSpPr>
        <p:spPr>
          <a:xfrm>
            <a:off x="11126680" y="3739465"/>
            <a:ext cx="10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hlinkClick r:id="rId4"/>
              </a:rPr>
              <a:t>p.s.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370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FB86177E-257B-5F3A-F79E-425611206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144891" cy="431454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6B0D886-6087-4AE0-2CD4-16B7F444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TW" altLang="en-US" dirty="0"/>
              <a:t>建立視窗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7775316-040F-84F6-85F2-AF9A9775E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56" y="3676206"/>
            <a:ext cx="837364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92EC8-6875-85B1-B2A5-0A588A20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291780-53E1-CBDE-1290-78A6B287B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021E14-B1B9-CF85-E5F4-46400822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254"/>
            <a:ext cx="12192000" cy="608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18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71862C-4E58-3F92-ECE3-5D4B01B5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D08723-6514-A549-469D-FF789FA90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hlinkClick r:id="rId3"/>
              </a:rPr>
              <a:t>https://learnopengl.com/</a:t>
            </a:r>
            <a:endParaRPr lang="en-US" altLang="zh-TW" sz="24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2903EF7A-38CE-4768-8442-68FD61361E18}"/>
              </a:ext>
            </a:extLst>
          </p:cNvPr>
          <p:cNvSpPr txBox="1">
            <a:spLocks/>
          </p:cNvSpPr>
          <p:nvPr/>
        </p:nvSpPr>
        <p:spPr>
          <a:xfrm>
            <a:off x="6085352" y="1732449"/>
            <a:ext cx="518220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hlinkClick r:id="rId4"/>
              </a:rPr>
              <a:t>https://www.opengl.org/</a:t>
            </a:r>
            <a:endParaRPr lang="en-US" altLang="zh-TW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18F4C3-3202-D2B9-151C-12CFE8237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6" y="2434701"/>
            <a:ext cx="5927454" cy="3429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6EC250-DD96-2497-29D0-4DA2309DE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28457"/>
            <a:ext cx="5318963" cy="44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6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1AA66B-BAD2-C725-5F97-F10DFAF0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設定渲染範圍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5FE9831-26CF-CECB-FAF8-5A5CE6EF4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802" y="3429000"/>
            <a:ext cx="5877745" cy="3010320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8F7150-B1F0-6B15-B2C5-A9FA0C013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485" y="1780945"/>
            <a:ext cx="827838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54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2CDD5-78FC-C952-1E6F-5344334E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Double Buffer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6A7597-6C7C-C7E9-EB00-C27AD5979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838DE7-1BDE-DA88-DCD0-E38BBD52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3" y="1995329"/>
            <a:ext cx="11816926" cy="286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1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E8D7EF-7A17-F0BE-5D5D-D0D0FC03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7B0242-5FEB-FF55-03F1-076BF0617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305372"/>
            <a:ext cx="8291744" cy="932624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US" altLang="zh-TW" b="1" dirty="0"/>
              <a:t>.</a:t>
            </a:r>
            <a:br>
              <a:rPr lang="en-US" altLang="zh-TW" b="1" dirty="0"/>
            </a:br>
            <a:r>
              <a:rPr lang="en-US" altLang="zh-TW" b="1" dirty="0"/>
              <a:t>.</a:t>
            </a:r>
            <a:br>
              <a:rPr lang="en-US" altLang="zh-TW" b="1" dirty="0"/>
            </a:br>
            <a:r>
              <a:rPr lang="en-US" altLang="zh-TW" b="1" dirty="0"/>
              <a:t>.</a:t>
            </a:r>
          </a:p>
          <a:p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01D93-63D8-28C6-4C1D-78821E0E8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224" cy="23053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588EF5-9E5B-1E8A-F0F8-DADD995D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7995"/>
            <a:ext cx="8497486" cy="36200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B0FA63-41A5-2BC8-8693-C01770D8F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106" y="2314420"/>
            <a:ext cx="5396894" cy="393398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320EE3C-A80F-7C8B-D4F1-7FAC9FF3F30D}"/>
              </a:ext>
            </a:extLst>
          </p:cNvPr>
          <p:cNvSpPr txBox="1"/>
          <p:nvPr/>
        </p:nvSpPr>
        <p:spPr>
          <a:xfrm>
            <a:off x="10182687" y="6462944"/>
            <a:ext cx="200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hlinkClick r:id="rId5"/>
              </a:rPr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3545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23AD7-5D50-0530-D187-BDE0779D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清除並設定</a:t>
            </a:r>
            <a:r>
              <a:rPr lang="en-US" altLang="zh-TW" dirty="0"/>
              <a:t>Color Buffer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D54AAD-4FA9-180A-D212-C404CA860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734DE6-F618-2CB5-515C-66B66CF46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449"/>
            <a:ext cx="8668960" cy="21053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8513F8-3995-1757-7672-6C55DFB8D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17" y="3429001"/>
            <a:ext cx="48602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22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E2CB1-C587-5DF2-3E9C-ADF8A02E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繪製三角形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65EEDB-0A39-3584-4A79-88CD4FA8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我們可以客製化所需的</a:t>
            </a:r>
            <a:r>
              <a:rPr lang="en-US" altLang="zh-TW" dirty="0"/>
              <a:t>Shader program.</a:t>
            </a:r>
          </a:p>
          <a:p>
            <a:r>
              <a:rPr lang="en-US" altLang="zh-TW" u="sng" dirty="0">
                <a:solidFill>
                  <a:srgbClr val="FF0000"/>
                </a:solidFill>
              </a:rPr>
              <a:t>REQUIRED</a:t>
            </a:r>
            <a:r>
              <a:rPr lang="en-US" altLang="zh-TW" dirty="0"/>
              <a:t>: Vertex shader and </a:t>
            </a:r>
            <a:br>
              <a:rPr lang="en-US" altLang="zh-TW" dirty="0"/>
            </a:br>
            <a:r>
              <a:rPr lang="en-US" altLang="zh-TW" dirty="0"/>
              <a:t>Fragment shader.</a:t>
            </a:r>
          </a:p>
          <a:p>
            <a:endParaRPr lang="zh-TW" altLang="en-US" dirty="0"/>
          </a:p>
        </p:txBody>
      </p:sp>
      <p:pic>
        <p:nvPicPr>
          <p:cNvPr id="1026" name="Picture 2" descr="The OpenGL graphics pipeline with shader stages">
            <a:extLst>
              <a:ext uri="{FF2B5EF4-FFF2-40B4-BE49-F238E27FC236}">
                <a16:creationId xmlns:a16="http://schemas.microsoft.com/office/drawing/2014/main" id="{0C94EDA3-723F-2476-5493-F96B5EAB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26" y="2828925"/>
            <a:ext cx="59817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35B07EA-9963-6804-CA80-DAB6F19B5D83}"/>
              </a:ext>
            </a:extLst>
          </p:cNvPr>
          <p:cNvSpPr txBox="1"/>
          <p:nvPr/>
        </p:nvSpPr>
        <p:spPr>
          <a:xfrm>
            <a:off x="2476870" y="3639963"/>
            <a:ext cx="10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3D</a:t>
            </a:r>
            <a:endParaRPr lang="zh-TW" altLang="en-US" dirty="0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003C2430-80B2-865A-A449-F1FA907B1FC2}"/>
              </a:ext>
            </a:extLst>
          </p:cNvPr>
          <p:cNvSpPr/>
          <p:nvPr/>
        </p:nvSpPr>
        <p:spPr>
          <a:xfrm>
            <a:off x="5903650" y="1732449"/>
            <a:ext cx="2055016" cy="1096476"/>
          </a:xfrm>
          <a:prstGeom prst="wedgeRoundRectCallout">
            <a:avLst>
              <a:gd name="adj1" fmla="val -19684"/>
              <a:gd name="adj2" fmla="val 67712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組合成形狀</a:t>
            </a: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45318820-5DF5-5C08-C15F-CEF7220D1522}"/>
              </a:ext>
            </a:extLst>
          </p:cNvPr>
          <p:cNvSpPr/>
          <p:nvPr/>
        </p:nvSpPr>
        <p:spPr>
          <a:xfrm>
            <a:off x="9081526" y="5471562"/>
            <a:ext cx="2917960" cy="1096476"/>
          </a:xfrm>
          <a:prstGeom prst="wedgeRoundRectCallout">
            <a:avLst>
              <a:gd name="adj1" fmla="val -58051"/>
              <a:gd name="adj2" fmla="val 1320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像素化，並進行</a:t>
            </a:r>
            <a:r>
              <a:rPr lang="en-US" altLang="zh-TW" dirty="0">
                <a:solidFill>
                  <a:schemeClr val="bg1"/>
                </a:solidFill>
              </a:rPr>
              <a:t>Clipping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0A8E2488-66CD-7B02-855C-03073E1CF1E3}"/>
              </a:ext>
            </a:extLst>
          </p:cNvPr>
          <p:cNvSpPr/>
          <p:nvPr/>
        </p:nvSpPr>
        <p:spPr>
          <a:xfrm>
            <a:off x="0" y="4009295"/>
            <a:ext cx="4468510" cy="1096476"/>
          </a:xfrm>
          <a:prstGeom prst="wedgeRoundRectCallout">
            <a:avLst>
              <a:gd name="adj1" fmla="val 91706"/>
              <a:gd name="adj2" fmla="val 3046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計算出</a:t>
            </a:r>
            <a:r>
              <a:rPr lang="en-US" altLang="zh-TW" dirty="0">
                <a:solidFill>
                  <a:schemeClr val="bg1"/>
                </a:solidFill>
              </a:rPr>
              <a:t>pixel</a:t>
            </a:r>
            <a:r>
              <a:rPr lang="zh-TW" altLang="en-US" dirty="0">
                <a:solidFill>
                  <a:schemeClr val="bg1"/>
                </a:solidFill>
              </a:rPr>
              <a:t>的顏色。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Fragment: all the data required for OpenGL to render a single pixel.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E8690D89-73E3-6815-F8BF-3D45A5CDA558}"/>
              </a:ext>
            </a:extLst>
          </p:cNvPr>
          <p:cNvSpPr/>
          <p:nvPr/>
        </p:nvSpPr>
        <p:spPr>
          <a:xfrm>
            <a:off x="0" y="5760795"/>
            <a:ext cx="4468510" cy="1096476"/>
          </a:xfrm>
          <a:prstGeom prst="wedgeRoundRectCallout">
            <a:avLst>
              <a:gd name="adj1" fmla="val 58329"/>
              <a:gd name="adj2" fmla="val -5454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根據不透明度</a:t>
            </a:r>
            <a:r>
              <a:rPr lang="en-US" altLang="zh-TW" dirty="0">
                <a:solidFill>
                  <a:schemeClr val="bg1"/>
                </a:solidFill>
              </a:rPr>
              <a:t>(Alpha)</a:t>
            </a:r>
            <a:r>
              <a:rPr lang="zh-TW" altLang="en-US" dirty="0">
                <a:solidFill>
                  <a:schemeClr val="bg1"/>
                </a:solidFill>
              </a:rPr>
              <a:t>以及物體前後順序</a:t>
            </a:r>
            <a:r>
              <a:rPr lang="en-US" altLang="zh-TW" dirty="0">
                <a:solidFill>
                  <a:schemeClr val="bg1"/>
                </a:solidFill>
              </a:rPr>
              <a:t>(Depth)</a:t>
            </a:r>
            <a:r>
              <a:rPr lang="zh-TW" altLang="en-US" dirty="0">
                <a:solidFill>
                  <a:schemeClr val="bg1"/>
                </a:solidFill>
              </a:rPr>
              <a:t>渲染出最後的結果。</a:t>
            </a:r>
          </a:p>
        </p:txBody>
      </p:sp>
    </p:spTree>
    <p:extLst>
      <p:ext uri="{BB962C8B-B14F-4D97-AF65-F5344CB8AC3E}">
        <p14:creationId xmlns:p14="http://schemas.microsoft.com/office/powerpoint/2010/main" val="378098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E598C-0602-629A-6F2D-3D76FF1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Input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B1CB6-C3A8-1842-7958-18C7F883B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867090-B669-0FF5-B4EE-CBF11FD28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449"/>
            <a:ext cx="2486372" cy="12670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AE448E-F19A-A016-3250-AD3712D5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015" y="1732449"/>
            <a:ext cx="7602011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7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CF71B-A3FA-CB3B-549B-8F409507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VBO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50DC4-F0D0-2EE4-DC6A-ED6DC4816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為了有效率的處理並渲染圖形，與其從</a:t>
            </a:r>
            <a:r>
              <a:rPr lang="en-US" altLang="zh-TW" dirty="0"/>
              <a:t>CPU</a:t>
            </a:r>
            <a:r>
              <a:rPr lang="zh-TW" altLang="en-US" dirty="0"/>
              <a:t>一次傳遞一個</a:t>
            </a:r>
            <a:r>
              <a:rPr lang="en-US" altLang="zh-TW" dirty="0"/>
              <a:t>vertex</a:t>
            </a:r>
            <a:r>
              <a:rPr lang="zh-TW" altLang="en-US" dirty="0"/>
              <a:t>到</a:t>
            </a:r>
            <a:r>
              <a:rPr lang="en-US" altLang="zh-TW" dirty="0"/>
              <a:t>GPU</a:t>
            </a:r>
            <a:r>
              <a:rPr lang="zh-TW" altLang="en-US" dirty="0"/>
              <a:t>進行處理，我們希望可以盡可能將資料存在</a:t>
            </a:r>
            <a:r>
              <a:rPr lang="en-US" altLang="zh-TW" dirty="0"/>
              <a:t>GPU memory</a:t>
            </a:r>
            <a:r>
              <a:rPr lang="zh-TW" altLang="en-US" dirty="0"/>
              <a:t>內，這時就需要</a:t>
            </a:r>
            <a:r>
              <a:rPr lang="en-US" altLang="zh-TW" b="1" i="1" u="sng" dirty="0">
                <a:solidFill>
                  <a:srgbClr val="FF0000"/>
                </a:solidFill>
              </a:rPr>
              <a:t>VertexBufferObjects(VBO)</a:t>
            </a:r>
            <a:r>
              <a:rPr lang="zh-TW" altLang="en-US" dirty="0"/>
              <a:t>來進行</a:t>
            </a:r>
            <a:r>
              <a:rPr lang="en-US" altLang="zh-TW" dirty="0"/>
              <a:t>GPU memory</a:t>
            </a:r>
            <a:r>
              <a:rPr lang="zh-TW" altLang="en-US" dirty="0"/>
              <a:t>的管理。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51CC7E-82D4-23A3-2563-5F1B1688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820593"/>
            <a:ext cx="2076740" cy="7906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02D4BF-99AC-42EC-3774-B81EADF0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672" y="2820593"/>
            <a:ext cx="5792008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3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76B0E-50E0-EE92-10AD-DDEC2ABC1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VBO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23F796-BBBC-0472-7735-7277E7493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OpenGL</a:t>
            </a:r>
            <a:r>
              <a:rPr lang="zh-TW" altLang="en-US" dirty="0"/>
              <a:t>有不同種類的</a:t>
            </a:r>
            <a:r>
              <a:rPr lang="en-US" altLang="zh-TW" dirty="0"/>
              <a:t>Buffer objects</a:t>
            </a:r>
            <a:r>
              <a:rPr lang="zh-TW" altLang="en-US" dirty="0"/>
              <a:t>，因此我們將</a:t>
            </a:r>
            <a:r>
              <a:rPr lang="en-US" altLang="zh-TW" dirty="0"/>
              <a:t>VBO</a:t>
            </a:r>
            <a:r>
              <a:rPr lang="zh-TW" altLang="en-US" dirty="0"/>
              <a:t>綁定到對應的</a:t>
            </a:r>
            <a:r>
              <a:rPr lang="en-US" altLang="zh-TW" dirty="0"/>
              <a:t>Type, GL_ARRAY_BUFFER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在這行程式碼之後，只要我們使用到</a:t>
            </a:r>
            <a:r>
              <a:rPr lang="en-US" altLang="zh-TW" dirty="0"/>
              <a:t>GL_ARRAY_BUFFER</a:t>
            </a:r>
            <a:r>
              <a:rPr lang="zh-TW" altLang="en-US" dirty="0"/>
              <a:t>，便是指目前與他綁定的</a:t>
            </a:r>
            <a:r>
              <a:rPr lang="en-US" altLang="zh-TW" dirty="0"/>
              <a:t>VBO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F74C57-3455-3080-E377-1E24B2E6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121" y="3109868"/>
            <a:ext cx="3115110" cy="6382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528C1E7-F767-E346-03C2-2A5558E0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490" y="3745918"/>
            <a:ext cx="6359020" cy="311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60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A6F4F-D8BC-CA1A-7152-814894A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VBO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CA88C2-60B1-EB33-0A0F-887DACEA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接下來我們呼叫</a:t>
            </a:r>
            <a:r>
              <a:rPr lang="en-US" altLang="zh-TW" dirty="0" err="1"/>
              <a:t>glBufferData</a:t>
            </a:r>
            <a:r>
              <a:rPr lang="zh-TW" altLang="en-US" dirty="0"/>
              <a:t>，將</a:t>
            </a:r>
            <a:r>
              <a:rPr lang="en-US" altLang="zh-TW" dirty="0"/>
              <a:t>vertex</a:t>
            </a:r>
            <a:r>
              <a:rPr lang="zh-TW" altLang="en-US" dirty="0"/>
              <a:t>資料複製到</a:t>
            </a:r>
            <a:r>
              <a:rPr lang="en-US" altLang="zh-TW" dirty="0"/>
              <a:t>Buffer‘s memory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目前為止，我們已經成功將</a:t>
            </a:r>
            <a:r>
              <a:rPr lang="en-US" altLang="zh-TW" dirty="0"/>
              <a:t>vertex</a:t>
            </a:r>
            <a:r>
              <a:rPr lang="zh-TW" altLang="en-US" dirty="0"/>
              <a:t>資料存入</a:t>
            </a:r>
            <a:br>
              <a:rPr lang="en-US" altLang="zh-TW" dirty="0"/>
            </a:br>
            <a:r>
              <a:rPr lang="zh-TW" altLang="en-US" dirty="0"/>
              <a:t>由</a:t>
            </a:r>
            <a:r>
              <a:rPr lang="en-US" altLang="zh-TW" dirty="0"/>
              <a:t>VBO</a:t>
            </a:r>
            <a:r>
              <a:rPr lang="zh-TW" altLang="en-US" dirty="0"/>
              <a:t>管理的</a:t>
            </a:r>
            <a:r>
              <a:rPr lang="en-US" altLang="zh-TW" dirty="0"/>
              <a:t>GPU</a:t>
            </a:r>
            <a:r>
              <a:rPr lang="zh-TW" altLang="en-US" dirty="0"/>
              <a:t> </a:t>
            </a:r>
            <a:r>
              <a:rPr lang="en-US" altLang="zh-TW" dirty="0"/>
              <a:t>memory</a:t>
            </a:r>
            <a:r>
              <a:rPr lang="zh-TW" altLang="en-US" dirty="0"/>
              <a:t>中，</a:t>
            </a:r>
            <a:br>
              <a:rPr lang="en-US" altLang="zh-TW" dirty="0"/>
            </a:br>
            <a:r>
              <a:rPr lang="zh-TW" altLang="en-US" dirty="0"/>
              <a:t>接下來我們開始處理這些資料。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885826-AAB1-DD55-9F90-9D823FC9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28" y="2290171"/>
            <a:ext cx="6115904" cy="5811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4F8531-42EE-5E0E-238F-A8126031A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23" y="2290171"/>
            <a:ext cx="6080027" cy="42976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6B84C91-430E-2E06-320D-D50CCE8E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628" y="0"/>
            <a:ext cx="2486372" cy="1267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42FBE5B-3061-47A9-1161-3F62831DE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871277"/>
            <a:ext cx="6090676" cy="6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39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E2CB1-C587-5DF2-3E9C-ADF8A02E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繪製三角形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65EEDB-0A39-3584-4A79-88CD4FA8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我們可以客製化所需的</a:t>
            </a:r>
            <a:r>
              <a:rPr lang="en-US" altLang="zh-TW" dirty="0"/>
              <a:t>Shader program.</a:t>
            </a:r>
          </a:p>
          <a:p>
            <a:r>
              <a:rPr lang="en-US" altLang="zh-TW" u="sng" dirty="0">
                <a:solidFill>
                  <a:srgbClr val="FF0000"/>
                </a:solidFill>
              </a:rPr>
              <a:t>REQUIRED</a:t>
            </a:r>
            <a:r>
              <a:rPr lang="en-US" altLang="zh-TW" dirty="0"/>
              <a:t>: Vertex shader and </a:t>
            </a:r>
            <a:br>
              <a:rPr lang="en-US" altLang="zh-TW" dirty="0"/>
            </a:br>
            <a:r>
              <a:rPr lang="en-US" altLang="zh-TW" dirty="0"/>
              <a:t>Fragment shader.</a:t>
            </a:r>
          </a:p>
          <a:p>
            <a:endParaRPr lang="zh-TW" altLang="en-US" dirty="0"/>
          </a:p>
        </p:txBody>
      </p:sp>
      <p:pic>
        <p:nvPicPr>
          <p:cNvPr id="1026" name="Picture 2" descr="The OpenGL graphics pipeline with shader stages">
            <a:extLst>
              <a:ext uri="{FF2B5EF4-FFF2-40B4-BE49-F238E27FC236}">
                <a16:creationId xmlns:a16="http://schemas.microsoft.com/office/drawing/2014/main" id="{0C94EDA3-723F-2476-5493-F96B5EAB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26" y="2828925"/>
            <a:ext cx="59817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35B07EA-9963-6804-CA80-DAB6F19B5D83}"/>
              </a:ext>
            </a:extLst>
          </p:cNvPr>
          <p:cNvSpPr txBox="1"/>
          <p:nvPr/>
        </p:nvSpPr>
        <p:spPr>
          <a:xfrm>
            <a:off x="2476870" y="3639963"/>
            <a:ext cx="10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3D</a:t>
            </a:r>
            <a:endParaRPr lang="zh-TW" altLang="en-US" dirty="0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003C2430-80B2-865A-A449-F1FA907B1FC2}"/>
              </a:ext>
            </a:extLst>
          </p:cNvPr>
          <p:cNvSpPr/>
          <p:nvPr/>
        </p:nvSpPr>
        <p:spPr>
          <a:xfrm>
            <a:off x="5903650" y="1732449"/>
            <a:ext cx="2055016" cy="1096476"/>
          </a:xfrm>
          <a:prstGeom prst="wedgeRoundRectCallout">
            <a:avLst>
              <a:gd name="adj1" fmla="val -19684"/>
              <a:gd name="adj2" fmla="val 67712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組合成形狀</a:t>
            </a: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45318820-5DF5-5C08-C15F-CEF7220D1522}"/>
              </a:ext>
            </a:extLst>
          </p:cNvPr>
          <p:cNvSpPr/>
          <p:nvPr/>
        </p:nvSpPr>
        <p:spPr>
          <a:xfrm>
            <a:off x="9081526" y="5471562"/>
            <a:ext cx="2917960" cy="1096476"/>
          </a:xfrm>
          <a:prstGeom prst="wedgeRoundRectCallout">
            <a:avLst>
              <a:gd name="adj1" fmla="val -58051"/>
              <a:gd name="adj2" fmla="val 1320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像素化，並進行</a:t>
            </a:r>
            <a:r>
              <a:rPr lang="en-US" altLang="zh-TW" dirty="0">
                <a:solidFill>
                  <a:schemeClr val="bg1"/>
                </a:solidFill>
              </a:rPr>
              <a:t>Clipping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0A8E2488-66CD-7B02-855C-03073E1CF1E3}"/>
              </a:ext>
            </a:extLst>
          </p:cNvPr>
          <p:cNvSpPr/>
          <p:nvPr/>
        </p:nvSpPr>
        <p:spPr>
          <a:xfrm>
            <a:off x="0" y="4009295"/>
            <a:ext cx="4468510" cy="1096476"/>
          </a:xfrm>
          <a:prstGeom prst="wedgeRoundRectCallout">
            <a:avLst>
              <a:gd name="adj1" fmla="val 91706"/>
              <a:gd name="adj2" fmla="val 3046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計算出</a:t>
            </a:r>
            <a:r>
              <a:rPr lang="en-US" altLang="zh-TW" dirty="0">
                <a:solidFill>
                  <a:schemeClr val="bg1"/>
                </a:solidFill>
              </a:rPr>
              <a:t>pixel</a:t>
            </a:r>
            <a:r>
              <a:rPr lang="zh-TW" altLang="en-US" dirty="0">
                <a:solidFill>
                  <a:schemeClr val="bg1"/>
                </a:solidFill>
              </a:rPr>
              <a:t>的顏色。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Fragment: all the data required for OpenGL to render a single pixel.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E8690D89-73E3-6815-F8BF-3D45A5CDA558}"/>
              </a:ext>
            </a:extLst>
          </p:cNvPr>
          <p:cNvSpPr/>
          <p:nvPr/>
        </p:nvSpPr>
        <p:spPr>
          <a:xfrm>
            <a:off x="0" y="5760795"/>
            <a:ext cx="4468510" cy="1096476"/>
          </a:xfrm>
          <a:prstGeom prst="wedgeRoundRectCallout">
            <a:avLst>
              <a:gd name="adj1" fmla="val 58329"/>
              <a:gd name="adj2" fmla="val -5454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根據不透明度</a:t>
            </a:r>
            <a:r>
              <a:rPr lang="en-US" altLang="zh-TW" dirty="0">
                <a:solidFill>
                  <a:schemeClr val="bg1"/>
                </a:solidFill>
              </a:rPr>
              <a:t>(Alpha)</a:t>
            </a:r>
            <a:r>
              <a:rPr lang="zh-TW" altLang="en-US" dirty="0">
                <a:solidFill>
                  <a:schemeClr val="bg1"/>
                </a:solidFill>
              </a:rPr>
              <a:t>以及物體前後順序</a:t>
            </a:r>
            <a:r>
              <a:rPr lang="en-US" altLang="zh-TW" dirty="0">
                <a:solidFill>
                  <a:schemeClr val="bg1"/>
                </a:solidFill>
              </a:rPr>
              <a:t>(Depth)</a:t>
            </a:r>
            <a:r>
              <a:rPr lang="zh-TW" altLang="en-US" dirty="0">
                <a:solidFill>
                  <a:schemeClr val="bg1"/>
                </a:solidFill>
              </a:rPr>
              <a:t>渲染出最後的結果。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713F5E-1AAA-B7EB-038B-D50C8D577AED}"/>
              </a:ext>
            </a:extLst>
          </p:cNvPr>
          <p:cNvSpPr txBox="1"/>
          <p:nvPr/>
        </p:nvSpPr>
        <p:spPr>
          <a:xfrm>
            <a:off x="9866050" y="0"/>
            <a:ext cx="2325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3200" b="1" i="1" dirty="0"/>
              <a:t>Review</a:t>
            </a:r>
            <a:endParaRPr lang="zh-TW" altLang="en-US" sz="3200" b="1" i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0EE818-6E20-EF97-7A53-E42DD58B131A}"/>
              </a:ext>
            </a:extLst>
          </p:cNvPr>
          <p:cNvSpPr/>
          <p:nvPr/>
        </p:nvSpPr>
        <p:spPr>
          <a:xfrm>
            <a:off x="913795" y="2192784"/>
            <a:ext cx="3951168" cy="7504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50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B86857-D4D9-4190-B850-320948DAC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609600"/>
            <a:ext cx="10353762" cy="405875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簡介</a:t>
            </a:r>
            <a:endParaRPr lang="en-US" altLang="zh-TW" sz="2800" dirty="0"/>
          </a:p>
          <a:p>
            <a:r>
              <a:rPr lang="zh-TW" altLang="en-US" sz="2800" dirty="0"/>
              <a:t>安裝</a:t>
            </a:r>
            <a:r>
              <a:rPr lang="en-US" altLang="zh-TW" sz="2800" dirty="0"/>
              <a:t>(Windows / Linux)</a:t>
            </a:r>
          </a:p>
          <a:p>
            <a:r>
              <a:rPr lang="zh-TW" altLang="en-US" sz="2800" dirty="0"/>
              <a:t>範例程式講解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E37F44-F590-C5DF-DDB0-3B2FA75B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40" y="0"/>
            <a:ext cx="366976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44ADFF4-CBE1-A56D-01DE-9B7639695958}"/>
              </a:ext>
            </a:extLst>
          </p:cNvPr>
          <p:cNvSpPr/>
          <p:nvPr/>
        </p:nvSpPr>
        <p:spPr>
          <a:xfrm>
            <a:off x="10164932" y="609600"/>
            <a:ext cx="1615736" cy="141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633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175FBB-1415-2B5D-92D7-AFED8B18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AC43A3-27B7-F1AC-F328-17DE9E5E8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Write in the shader language, GLSL (OpenGL Shading Language).</a:t>
            </a:r>
          </a:p>
          <a:p>
            <a:r>
              <a:rPr lang="zh-TW" altLang="en-US" dirty="0"/>
              <a:t>類似於</a:t>
            </a:r>
            <a:r>
              <a:rPr lang="en-US" altLang="zh-TW" dirty="0"/>
              <a:t>C</a:t>
            </a:r>
            <a:r>
              <a:rPr lang="zh-TW" altLang="en-US" dirty="0"/>
              <a:t>語言，開頭標明</a:t>
            </a:r>
            <a:r>
              <a:rPr lang="en-US" altLang="zh-TW" dirty="0"/>
              <a:t>OpenGL</a:t>
            </a:r>
            <a:r>
              <a:rPr lang="zh-TW" altLang="en-US" dirty="0"/>
              <a:t>使用版本以及</a:t>
            </a:r>
            <a:r>
              <a:rPr lang="en-US" altLang="zh-TW" dirty="0"/>
              <a:t>Core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如果輸入資料不是</a:t>
            </a:r>
            <a:r>
              <a:rPr lang="en-US" altLang="zh-TW" dirty="0"/>
              <a:t>normalized device coordinates</a:t>
            </a:r>
            <a:r>
              <a:rPr lang="zh-TW" altLang="en-US" dirty="0"/>
              <a:t>，便會在這個部分做轉換。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3C1D13-09E2-799B-8971-B17E193B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30" y="3794089"/>
            <a:ext cx="5894087" cy="2128421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8D7DDEB0-1811-025E-C075-0B1675F763AE}"/>
              </a:ext>
            </a:extLst>
          </p:cNvPr>
          <p:cNvSpPr/>
          <p:nvPr/>
        </p:nvSpPr>
        <p:spPr>
          <a:xfrm>
            <a:off x="10014010" y="3584271"/>
            <a:ext cx="2055016" cy="1096476"/>
          </a:xfrm>
          <a:prstGeom prst="wedgeRoundRectCallout">
            <a:avLst>
              <a:gd name="adj1" fmla="val -113860"/>
              <a:gd name="adj2" fmla="val 119530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w value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右大括弧 6">
            <a:extLst>
              <a:ext uri="{FF2B5EF4-FFF2-40B4-BE49-F238E27FC236}">
                <a16:creationId xmlns:a16="http://schemas.microsoft.com/office/drawing/2014/main" id="{5F45FCA9-EF59-0B7D-C830-56DA3ACF5F13}"/>
              </a:ext>
            </a:extLst>
          </p:cNvPr>
          <p:cNvSpPr/>
          <p:nvPr/>
        </p:nvSpPr>
        <p:spPr>
          <a:xfrm rot="16200000">
            <a:off x="6822785" y="4337037"/>
            <a:ext cx="292962" cy="175718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059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BCD4D-B0C3-EEB8-0EB4-474BD665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A4191-9FC8-6C18-5C95-442C9493D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Shader object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105F06-B38C-198A-3C1A-C17D4812C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748" y="2609487"/>
            <a:ext cx="4576504" cy="8195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A8A42D5-2C58-89C3-B306-86B9ABB1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923" y="3429000"/>
            <a:ext cx="6671505" cy="22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13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BB016-7132-D662-2901-6E451A55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0EE4FA-C94F-EFF5-B817-23C22A8D0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編譯自定義的</a:t>
            </a:r>
            <a:r>
              <a:rPr lang="en-US" altLang="zh-TW" dirty="0"/>
              <a:t>Vertex shader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00B769-8AD8-0AA5-3B16-009C7AEF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48" y="4261898"/>
            <a:ext cx="5971207" cy="9558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3D0BC9-2340-3F66-92A4-54D336A6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2" y="2560912"/>
            <a:ext cx="5963871" cy="1736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8C9A70C-8406-1571-81FC-9B54D85E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223" y="1747567"/>
            <a:ext cx="6231442" cy="33766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F880C75-107B-15D6-83EB-9D45E905E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559" y="5124211"/>
            <a:ext cx="6231441" cy="17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48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1FC9FC-5917-8419-ACA0-A96065CF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960750-569E-A91E-95E3-BE43C384D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檢查編譯結果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56DF02-F6BA-34A4-B6E7-FE5C81482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01" y="2305050"/>
            <a:ext cx="76009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3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17801D-4CAA-46DF-2222-2C733168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A2F5F3-E49A-9592-867D-1AC076F78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計算出</a:t>
            </a:r>
            <a:r>
              <a:rPr lang="en-US" altLang="zh-TW" dirty="0"/>
              <a:t>pixel</a:t>
            </a:r>
            <a:r>
              <a:rPr lang="zh-TW" altLang="en-US" dirty="0"/>
              <a:t>的顏色</a:t>
            </a:r>
            <a:r>
              <a:rPr lang="en-US" altLang="zh-TW" dirty="0"/>
              <a:t>(RGBA</a:t>
            </a:r>
            <a:r>
              <a:rPr lang="zh-TW" altLang="en-US" dirty="0"/>
              <a:t>，</a:t>
            </a:r>
            <a:r>
              <a:rPr lang="en-US" altLang="zh-TW" dirty="0"/>
              <a:t>0.0~1.0)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流程類似於</a:t>
            </a:r>
            <a:r>
              <a:rPr lang="en-US" altLang="zh-TW" dirty="0"/>
              <a:t>vertex shader</a:t>
            </a:r>
            <a:r>
              <a:rPr lang="zh-TW" altLang="en-US" dirty="0"/>
              <a:t> →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檢查編譯結果 ↓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46229B-0C2C-D56A-892C-AF6B7360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509" y="1427576"/>
            <a:ext cx="5426491" cy="12179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D6939F-CEE9-379A-6EA9-F3E89DC9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60" y="2645546"/>
            <a:ext cx="6338992" cy="87888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E619C0-3720-5241-BF45-77C7B03A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4435"/>
            <a:ext cx="6425569" cy="33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20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00C10-52A9-815C-5B43-2F253E1A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Shader Program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43501-10D1-ED7E-B79B-3DB40F92D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完成上述兩個</a:t>
            </a:r>
            <a:r>
              <a:rPr lang="en-US" altLang="zh-TW" dirty="0"/>
              <a:t>Shader object</a:t>
            </a:r>
            <a:r>
              <a:rPr lang="zh-TW" altLang="en-US" dirty="0"/>
              <a:t>的編譯後，接下來要將他們連接並製作成一個</a:t>
            </a:r>
            <a:r>
              <a:rPr lang="en-US" altLang="zh-TW" dirty="0"/>
              <a:t>Shader program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Shader program</a:t>
            </a:r>
            <a:r>
              <a:rPr lang="zh-TW" altLang="en-US" dirty="0"/>
              <a:t> </a:t>
            </a:r>
            <a:r>
              <a:rPr lang="en-US" altLang="zh-TW" dirty="0"/>
              <a:t>object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連接並製作成一個</a:t>
            </a:r>
            <a:r>
              <a:rPr lang="en-US" altLang="zh-TW" dirty="0"/>
              <a:t>Shader program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069F2C-D038-570F-19D7-8BED616C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3" y="2809424"/>
            <a:ext cx="4381972" cy="10174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1BFEDE-456B-39D6-03E8-9BDF5E51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355" y="2255066"/>
            <a:ext cx="6531645" cy="15718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C0ABB3-7FE6-35A6-6239-411DDA919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337" y="3979308"/>
            <a:ext cx="5325963" cy="123391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F904BD-82B1-8D50-38CE-EE6B1FD4E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213219"/>
            <a:ext cx="6090676" cy="164478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4133BE-E7FF-C93E-F4CD-B2E4656F3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674" y="5213219"/>
            <a:ext cx="6272643" cy="16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21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FE411-8967-55E6-7817-C4937331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Shader Program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83F90C-C54C-E726-E847-3E66AB0D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檢查結果是否正確，流程類似於檢查編譯結果。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刪除</a:t>
            </a:r>
            <a:r>
              <a:rPr lang="en-US" altLang="zh-TW" dirty="0"/>
              <a:t>Shader object</a:t>
            </a:r>
            <a:r>
              <a:rPr lang="zh-TW" altLang="en-US" dirty="0"/>
              <a:t>以節省資源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EB9C65-D5D9-AE44-5EB3-2627E173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72" y="2225824"/>
            <a:ext cx="9625408" cy="24063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BA2691-2528-B72C-2A5F-22E6B896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5292951"/>
            <a:ext cx="3841027" cy="997669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B157F59-67F7-52F9-70CA-DFA72AE52789}"/>
              </a:ext>
            </a:extLst>
          </p:cNvPr>
          <p:cNvSpPr txBox="1">
            <a:spLocks/>
          </p:cNvSpPr>
          <p:nvPr/>
        </p:nvSpPr>
        <p:spPr>
          <a:xfrm>
            <a:off x="6096000" y="4793942"/>
            <a:ext cx="6096000" cy="20640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使用</a:t>
            </a:r>
            <a:r>
              <a:rPr lang="en-US" altLang="zh-TW" dirty="0"/>
              <a:t>Shader program (e.g., in render loop)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878D877-5DBA-C532-E69A-A39CAE34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6" y="5292951"/>
            <a:ext cx="3547923" cy="7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82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28BF5-B84E-1F25-4CAC-43F8DE0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Linking Vertex 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5654B8-A711-708A-6847-5799E279C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目前為止，我們成功將</a:t>
            </a:r>
            <a:r>
              <a:rPr lang="en-US" altLang="zh-TW" dirty="0"/>
              <a:t>vertex</a:t>
            </a:r>
            <a:r>
              <a:rPr lang="zh-TW" altLang="en-US" dirty="0"/>
              <a:t>資料存入由</a:t>
            </a:r>
            <a:r>
              <a:rPr lang="en-US" altLang="zh-TW" dirty="0"/>
              <a:t>VBO</a:t>
            </a:r>
            <a:r>
              <a:rPr lang="zh-TW" altLang="en-US" dirty="0"/>
              <a:t>管理的</a:t>
            </a:r>
            <a:r>
              <a:rPr lang="en-US" altLang="zh-TW" dirty="0"/>
              <a:t>GPU</a:t>
            </a:r>
            <a:r>
              <a:rPr lang="zh-TW" altLang="en-US" dirty="0"/>
              <a:t> </a:t>
            </a:r>
            <a:r>
              <a:rPr lang="en-US" altLang="zh-TW" dirty="0"/>
              <a:t>memory</a:t>
            </a:r>
            <a:r>
              <a:rPr lang="zh-TW" altLang="en-US" dirty="0"/>
              <a:t>中，並且完成設定以及建立</a:t>
            </a:r>
            <a:r>
              <a:rPr lang="en-US" altLang="zh-TW" dirty="0"/>
              <a:t>Shader program</a:t>
            </a:r>
            <a:r>
              <a:rPr lang="zh-TW" altLang="en-US" dirty="0"/>
              <a:t>。接下來我們將具體的告訴</a:t>
            </a:r>
            <a:r>
              <a:rPr lang="en-US" altLang="zh-TW" dirty="0"/>
              <a:t>OpenGL</a:t>
            </a:r>
            <a:r>
              <a:rPr lang="zh-TW" altLang="en-US" dirty="0"/>
              <a:t>我們放入</a:t>
            </a:r>
            <a:r>
              <a:rPr lang="en-US" altLang="zh-TW" dirty="0"/>
              <a:t>Buffer</a:t>
            </a:r>
            <a:r>
              <a:rPr lang="zh-TW" altLang="en-US" dirty="0"/>
              <a:t>中的資料的定義。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29F412-34BC-CE45-53DF-37D389AA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821822"/>
            <a:ext cx="3329721" cy="187471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D09788-F441-927C-C44A-A068FBDB1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6" y="2827109"/>
            <a:ext cx="5176881" cy="186943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66659DC2-AAC0-43CF-69E9-F91AE634F298}"/>
              </a:ext>
            </a:extLst>
          </p:cNvPr>
          <p:cNvSpPr/>
          <p:nvPr/>
        </p:nvSpPr>
        <p:spPr>
          <a:xfrm>
            <a:off x="1597981" y="3497802"/>
            <a:ext cx="2308194" cy="264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83657A1-C57E-106B-32BC-5A5175529E4A}"/>
              </a:ext>
            </a:extLst>
          </p:cNvPr>
          <p:cNvSpPr/>
          <p:nvPr/>
        </p:nvSpPr>
        <p:spPr>
          <a:xfrm>
            <a:off x="1597981" y="3754741"/>
            <a:ext cx="2308194" cy="264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82C649B-BA3E-9BEE-FBF4-13D6D0EC2E9A}"/>
              </a:ext>
            </a:extLst>
          </p:cNvPr>
          <p:cNvSpPr/>
          <p:nvPr/>
        </p:nvSpPr>
        <p:spPr>
          <a:xfrm>
            <a:off x="1597981" y="3997910"/>
            <a:ext cx="2308194" cy="264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163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90E2B-6C31-0B5C-D619-DA140D0C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Linking Vertex 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440412-F83C-E85A-9E94-4FBF70495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125551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Vertex buffer</a:t>
            </a:r>
            <a:r>
              <a:rPr lang="zh-TW" altLang="en-US" dirty="0"/>
              <a:t>內資料的形式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Position</a:t>
            </a:r>
            <a:r>
              <a:rPr lang="zh-TW" altLang="en-US" dirty="0"/>
              <a:t>資料為</a:t>
            </a:r>
            <a:r>
              <a:rPr lang="en-US" altLang="zh-TW" dirty="0"/>
              <a:t>32-bit (4 byte)</a:t>
            </a:r>
            <a:r>
              <a:rPr lang="zh-TW" altLang="en-US" dirty="0"/>
              <a:t>浮點數。</a:t>
            </a:r>
            <a:endParaRPr lang="en-US" altLang="zh-TW" dirty="0"/>
          </a:p>
          <a:p>
            <a:r>
              <a:rPr lang="zh-TW" altLang="en-US" dirty="0"/>
              <a:t>各</a:t>
            </a:r>
            <a:r>
              <a:rPr lang="en-US" altLang="zh-TW" dirty="0"/>
              <a:t>Position</a:t>
            </a:r>
            <a:r>
              <a:rPr lang="zh-TW" altLang="en-US" dirty="0"/>
              <a:t>由三個數字組成</a:t>
            </a:r>
            <a:r>
              <a:rPr lang="en-US" altLang="zh-TW" dirty="0"/>
              <a:t>(4</a:t>
            </a:r>
            <a:r>
              <a:rPr lang="zh-TW" altLang="en-US" dirty="0"/>
              <a:t>*</a:t>
            </a:r>
            <a:r>
              <a:rPr lang="en-US" altLang="zh-TW" dirty="0"/>
              <a:t>3=12</a:t>
            </a:r>
            <a:r>
              <a:rPr lang="zh-TW" altLang="en-US" dirty="0"/>
              <a:t> </a:t>
            </a:r>
            <a:r>
              <a:rPr lang="en-US" altLang="zh-TW" dirty="0"/>
              <a:t>byte)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各組之間沒有其他資料。</a:t>
            </a:r>
            <a:r>
              <a:rPr lang="en-US" altLang="zh-TW" dirty="0"/>
              <a:t>(Tightly packed)</a:t>
            </a:r>
          </a:p>
          <a:p>
            <a:r>
              <a:rPr lang="zh-TW" altLang="en-US" dirty="0"/>
              <a:t>資料中第一個數值在</a:t>
            </a:r>
            <a:r>
              <a:rPr lang="en-US" altLang="zh-TW" dirty="0"/>
              <a:t>Buffer</a:t>
            </a:r>
            <a:r>
              <a:rPr lang="zh-TW" altLang="en-US" dirty="0"/>
              <a:t>的開頭。</a:t>
            </a: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20910B-27B1-8A16-1C3E-8644CEEF5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74" y="2243359"/>
            <a:ext cx="7702052" cy="176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1D5C9-0395-F478-6F65-A299ED9C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132416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Linking Vertex</a:t>
            </a:r>
            <a:br>
              <a:rPr lang="en-US" altLang="zh-TW" dirty="0"/>
            </a:br>
            <a:r>
              <a:rPr lang="en-US" altLang="zh-TW" dirty="0"/>
              <a:t>Attributes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CB42EA-1C5E-BA42-AE18-A9C47A80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63" y="2755279"/>
            <a:ext cx="5458407" cy="19710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11FF51-8D73-3A8D-7A67-0F15A85EF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"/>
          <a:stretch/>
        </p:blipFill>
        <p:spPr>
          <a:xfrm>
            <a:off x="-21933" y="4718587"/>
            <a:ext cx="6156403" cy="8058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C18C76-D5C2-C1DE-BF9A-F52F0CF2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70" y="1280924"/>
            <a:ext cx="6057530" cy="5603709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AB27740-2313-2BCB-90A6-160DE4997492}"/>
              </a:ext>
            </a:extLst>
          </p:cNvPr>
          <p:cNvCxnSpPr>
            <a:cxnSpLocks/>
          </p:cNvCxnSpPr>
          <p:nvPr/>
        </p:nvCxnSpPr>
        <p:spPr>
          <a:xfrm flipV="1">
            <a:off x="1842379" y="3519852"/>
            <a:ext cx="941033" cy="15269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359D067-5162-79F1-AEC0-CD1F5C9C224F}"/>
              </a:ext>
            </a:extLst>
          </p:cNvPr>
          <p:cNvCxnSpPr>
            <a:cxnSpLocks/>
          </p:cNvCxnSpPr>
          <p:nvPr/>
        </p:nvCxnSpPr>
        <p:spPr>
          <a:xfrm flipV="1">
            <a:off x="2082076" y="3519852"/>
            <a:ext cx="1411549" cy="15269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DB82FA8-3586-CFE3-1FEC-EB22AC24FAD0}"/>
              </a:ext>
            </a:extLst>
          </p:cNvPr>
          <p:cNvSpPr/>
          <p:nvPr/>
        </p:nvSpPr>
        <p:spPr>
          <a:xfrm>
            <a:off x="3742200" y="4975790"/>
            <a:ext cx="1411549" cy="2574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DA10D19-3784-D34E-1C16-626DC1EF960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153749" y="3780357"/>
            <a:ext cx="1415727" cy="1324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id="{9205356E-3D58-5AA1-C4DB-5527D597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933" y="5509295"/>
            <a:ext cx="6156403" cy="1382456"/>
          </a:xfrm>
          <a:prstGeom prst="rect">
            <a:avLst/>
          </a:prstGeom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F767DE4-EC58-0F30-339B-D3E240F4F185}"/>
              </a:ext>
            </a:extLst>
          </p:cNvPr>
          <p:cNvCxnSpPr>
            <a:cxnSpLocks/>
          </p:cNvCxnSpPr>
          <p:nvPr/>
        </p:nvCxnSpPr>
        <p:spPr>
          <a:xfrm flipH="1" flipV="1">
            <a:off x="1825589" y="5147900"/>
            <a:ext cx="256487" cy="84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25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EA4A7-79C1-A1C9-7FDD-91C84F04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CCAA84-AD47-14DA-F453-57876F196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45904"/>
          </a:xfrm>
        </p:spPr>
        <p:txBody>
          <a:bodyPr>
            <a:normAutofit/>
          </a:bodyPr>
          <a:lstStyle/>
          <a:p>
            <a:r>
              <a:rPr lang="en-US" altLang="zh-TW" dirty="0"/>
              <a:t>OpenGL</a:t>
            </a:r>
            <a:r>
              <a:rPr lang="zh-TW" altLang="en-US" dirty="0"/>
              <a:t>可以讓我們透過</a:t>
            </a:r>
            <a:r>
              <a:rPr lang="en-US" altLang="zh-TW" dirty="0"/>
              <a:t>GPU render</a:t>
            </a:r>
            <a:r>
              <a:rPr lang="zh-TW" altLang="en-US" dirty="0"/>
              <a:t>出</a:t>
            </a:r>
            <a:r>
              <a:rPr lang="en-US" altLang="zh-TW" dirty="0"/>
              <a:t>2D</a:t>
            </a:r>
            <a:r>
              <a:rPr lang="zh-TW" altLang="en-US" dirty="0"/>
              <a:t>甚至</a:t>
            </a:r>
            <a:r>
              <a:rPr lang="en-US" altLang="zh-TW" dirty="0"/>
              <a:t>3D</a:t>
            </a:r>
            <a:r>
              <a:rPr lang="zh-TW" altLang="en-US" dirty="0"/>
              <a:t>的場景。一般我們會把</a:t>
            </a:r>
            <a:r>
              <a:rPr lang="en-US" altLang="zh-TW" dirty="0"/>
              <a:t>OpenGL</a:t>
            </a:r>
            <a:r>
              <a:rPr lang="zh-TW" altLang="en-US" dirty="0"/>
              <a:t>當成是一個用於</a:t>
            </a:r>
            <a:r>
              <a:rPr lang="en-US" altLang="zh-TW" dirty="0"/>
              <a:t>Rendering</a:t>
            </a:r>
            <a:r>
              <a:rPr lang="zh-TW" altLang="en-US" dirty="0"/>
              <a:t>的</a:t>
            </a:r>
            <a:r>
              <a:rPr lang="en-US" altLang="zh-TW" dirty="0"/>
              <a:t>API</a:t>
            </a:r>
            <a:r>
              <a:rPr lang="zh-TW" altLang="en-US" dirty="0"/>
              <a:t>，但實際上它是一套標準，由</a:t>
            </a:r>
            <a:r>
              <a:rPr lang="en-US" altLang="zh-TW" dirty="0">
                <a:hlinkClick r:id="rId2"/>
              </a:rPr>
              <a:t>Khronos Group</a:t>
            </a:r>
            <a:r>
              <a:rPr lang="zh-TW" altLang="en-US" dirty="0"/>
              <a:t>制定以及維護，實作則交給不同的顯示卡硬體商去實現。</a:t>
            </a:r>
            <a:endParaRPr lang="en-US" altLang="zh-TW" dirty="0"/>
          </a:p>
          <a:p>
            <a:r>
              <a:rPr lang="zh-TW" altLang="en-US" dirty="0"/>
              <a:t>狀態機 </a:t>
            </a:r>
            <a:r>
              <a:rPr lang="en-US" altLang="zh-TW" dirty="0"/>
              <a:t>(State Machine)</a:t>
            </a:r>
          </a:p>
          <a:p>
            <a:pPr lvl="1"/>
            <a:r>
              <a:rPr lang="en-US" altLang="zh-TW" dirty="0"/>
              <a:t>State</a:t>
            </a:r>
          </a:p>
          <a:p>
            <a:pPr lvl="1"/>
            <a:r>
              <a:rPr lang="en-US" altLang="zh-TW" dirty="0"/>
              <a:t>Event</a:t>
            </a:r>
          </a:p>
          <a:p>
            <a:pPr lvl="1"/>
            <a:r>
              <a:rPr lang="en-US" altLang="zh-TW" dirty="0"/>
              <a:t>Action</a:t>
            </a:r>
          </a:p>
          <a:p>
            <a:pPr lvl="1"/>
            <a:r>
              <a:rPr lang="en-US" altLang="zh-TW" dirty="0"/>
              <a:t>Transition</a:t>
            </a:r>
          </a:p>
          <a:p>
            <a:r>
              <a:rPr lang="en-US" altLang="zh-TW" dirty="0"/>
              <a:t>OpenGL</a:t>
            </a:r>
            <a:r>
              <a:rPr lang="zh-TW" altLang="en-US" dirty="0"/>
              <a:t>的運作流程可以想像成一個狀態機，</a:t>
            </a:r>
            <a:r>
              <a:rPr lang="en-US" altLang="zh-TW" dirty="0"/>
              <a:t>state</a:t>
            </a:r>
            <a:r>
              <a:rPr lang="zh-TW" altLang="en-US" dirty="0"/>
              <a:t>在這裡習慣稱作</a:t>
            </a:r>
            <a:r>
              <a:rPr lang="en-US" altLang="zh-TW" dirty="0"/>
              <a:t>context</a:t>
            </a:r>
            <a:r>
              <a:rPr lang="zh-TW" altLang="en-US" dirty="0"/>
              <a:t>。舉例來說，今天我們希望畫一條直線以及三角形，我們不是直接呼叫兩個</a:t>
            </a:r>
            <a:r>
              <a:rPr lang="en-US" altLang="zh-TW" dirty="0"/>
              <a:t>function</a:t>
            </a:r>
            <a:r>
              <a:rPr lang="zh-TW" altLang="en-US" dirty="0"/>
              <a:t>，而是先設定我們要畫的東西</a:t>
            </a:r>
            <a:r>
              <a:rPr lang="en-US" altLang="zh-TW" dirty="0"/>
              <a:t>(context variable)</a:t>
            </a:r>
            <a:r>
              <a:rPr lang="zh-TW" altLang="en-US" dirty="0"/>
              <a:t>，再呼叫繪製的</a:t>
            </a:r>
            <a:r>
              <a:rPr lang="en-US" altLang="zh-TW" dirty="0"/>
              <a:t>function</a:t>
            </a:r>
            <a:r>
              <a:rPr lang="zh-TW" altLang="en-US" dirty="0"/>
              <a:t>，如此反覆做兩次以繪出直線以及三角形。</a:t>
            </a:r>
            <a:endParaRPr lang="en-US" altLang="zh-TW" dirty="0"/>
          </a:p>
        </p:txBody>
      </p:sp>
      <p:pic>
        <p:nvPicPr>
          <p:cNvPr id="1026" name="Picture 2" descr="Image of OpenGL's logo">
            <a:extLst>
              <a:ext uri="{FF2B5EF4-FFF2-40B4-BE49-F238E27FC236}">
                <a16:creationId xmlns:a16="http://schemas.microsoft.com/office/drawing/2014/main" id="{A6E29CBD-E04F-7925-F904-2FECF1B0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5" y="0"/>
            <a:ext cx="2619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666E066-1D1C-CEF4-B6E5-2E615D446CF5}"/>
              </a:ext>
            </a:extLst>
          </p:cNvPr>
          <p:cNvGrpSpPr/>
          <p:nvPr/>
        </p:nvGrpSpPr>
        <p:grpSpPr>
          <a:xfrm>
            <a:off x="8540318" y="2522460"/>
            <a:ext cx="3651682" cy="2103102"/>
            <a:chOff x="4394718" y="2640563"/>
            <a:chExt cx="3820886" cy="223092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06EB9EF-B5D4-C605-1DC1-225BF4FBA1E7}"/>
                </a:ext>
              </a:extLst>
            </p:cNvPr>
            <p:cNvSpPr/>
            <p:nvPr/>
          </p:nvSpPr>
          <p:spPr>
            <a:xfrm>
              <a:off x="4394718" y="2640563"/>
              <a:ext cx="3816221" cy="22300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7CF82E3-118D-F14E-7E98-D13AFBF85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5604" y="2652161"/>
              <a:ext cx="3810000" cy="2219325"/>
            </a:xfrm>
            <a:prstGeom prst="rect">
              <a:avLst/>
            </a:prstGeom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0FEE5B-FCC8-83DE-0094-128C8110F715}"/>
              </a:ext>
            </a:extLst>
          </p:cNvPr>
          <p:cNvSpPr txBox="1"/>
          <p:nvPr/>
        </p:nvSpPr>
        <p:spPr>
          <a:xfrm>
            <a:off x="2331998" y="6488668"/>
            <a:ext cx="985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hlinkClick r:id="rId5"/>
              </a:rPr>
              <a:t>維基百科：有限狀態機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888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81E4A5-D575-45AD-FEBB-43694A2E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Linking Vertex</a:t>
            </a:r>
            <a:r>
              <a:rPr lang="zh-TW" altLang="en-US" dirty="0"/>
              <a:t> </a:t>
            </a:r>
            <a:r>
              <a:rPr lang="en-US" altLang="zh-TW" dirty="0"/>
              <a:t>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68FC57-616A-A0C2-FDDD-6A7E281C3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流程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當我們想要畫一個物件，便需要經過這個流程，有沒有更有效率的做法呢？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0D1326-4401-8CB4-1A19-4AD9B037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735" y="1732449"/>
            <a:ext cx="8179881" cy="23335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74D5BC2-9E58-BE2F-C245-AD1E977D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298" y="0"/>
            <a:ext cx="3279702" cy="18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69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EACD16-BB97-A9ED-04E9-615CBA5C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C5EEA5-0500-B4DB-D286-D36E6DD47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1" u="sng" dirty="0">
                <a:solidFill>
                  <a:srgbClr val="FF0000"/>
                </a:solidFill>
              </a:rPr>
              <a:t>VertexArrayObject(VAO)</a:t>
            </a:r>
            <a:r>
              <a:rPr lang="zh-TW" altLang="en-US" dirty="0"/>
              <a:t>主要在儲存前面</a:t>
            </a:r>
            <a:r>
              <a:rPr lang="en-US" altLang="zh-TW" dirty="0"/>
              <a:t>Linking Vertex</a:t>
            </a:r>
            <a:r>
              <a:rPr lang="zh-TW" altLang="en-US" dirty="0"/>
              <a:t> </a:t>
            </a:r>
            <a:r>
              <a:rPr lang="en-US" altLang="zh-TW" dirty="0"/>
              <a:t>Attributes</a:t>
            </a:r>
            <a:r>
              <a:rPr lang="zh-TW" altLang="en-US" dirty="0"/>
              <a:t>的步驟，以便需要重複畫不同的物件時可以不需要重複進行</a:t>
            </a:r>
            <a:r>
              <a:rPr lang="en-US" altLang="zh-TW" dirty="0"/>
              <a:t>Linking Vertex</a:t>
            </a:r>
            <a:r>
              <a:rPr lang="zh-TW" altLang="en-US" dirty="0"/>
              <a:t> </a:t>
            </a:r>
            <a:r>
              <a:rPr lang="en-US" altLang="zh-TW" dirty="0"/>
              <a:t>Attributes</a:t>
            </a:r>
            <a:r>
              <a:rPr lang="zh-TW" altLang="en-US" dirty="0"/>
              <a:t>的動作。</a:t>
            </a:r>
            <a:endParaRPr lang="en-US" altLang="zh-TW" dirty="0"/>
          </a:p>
          <a:p>
            <a:r>
              <a:rPr lang="en-US" altLang="zh-TW" dirty="0"/>
              <a:t>VAO</a:t>
            </a:r>
            <a:r>
              <a:rPr lang="zh-TW" altLang="en-US" dirty="0"/>
              <a:t>的建立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流程 ↓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82E7F0-3941-EC18-023A-B148B96A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250" y="2553169"/>
            <a:ext cx="3518015" cy="749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ED00DE-129B-CBD3-7C12-EA4AFDE7E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66" y="2553169"/>
            <a:ext cx="5906610" cy="276662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9EA71C3-9DEE-6D70-D5EC-FFC581FF3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0146"/>
            <a:ext cx="6288265" cy="3007854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3702D12-0471-95E4-1D0F-47EE2438F91F}"/>
              </a:ext>
            </a:extLst>
          </p:cNvPr>
          <p:cNvSpPr txBox="1">
            <a:spLocks/>
          </p:cNvSpPr>
          <p:nvPr/>
        </p:nvSpPr>
        <p:spPr>
          <a:xfrm>
            <a:off x="3444536" y="5131294"/>
            <a:ext cx="2778711" cy="17267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zh-TW" altLang="en-US" dirty="0"/>
              <a:t>一旦綁定</a:t>
            </a:r>
            <a:r>
              <a:rPr lang="en-US" altLang="zh-TW" dirty="0"/>
              <a:t>VAO</a:t>
            </a:r>
            <a:r>
              <a:rPr lang="zh-TW" altLang="en-US" dirty="0"/>
              <a:t>，之後對於</a:t>
            </a:r>
            <a:r>
              <a:rPr lang="en-US" altLang="zh-TW" dirty="0"/>
              <a:t>Vertex Attribute</a:t>
            </a:r>
            <a:r>
              <a:rPr lang="zh-TW" altLang="en-US" dirty="0"/>
              <a:t>相關的設定、呼叫便會儲存於這個</a:t>
            </a:r>
            <a:r>
              <a:rPr lang="en-US" altLang="zh-TW" dirty="0"/>
              <a:t>VAO</a:t>
            </a:r>
            <a:r>
              <a:rPr lang="zh-TW" altLang="en-US" dirty="0"/>
              <a:t>中。因此，我們可以先建立並設定不同的</a:t>
            </a:r>
            <a:r>
              <a:rPr lang="en-US" altLang="zh-TW" dirty="0"/>
              <a:t>VAO</a:t>
            </a:r>
            <a:r>
              <a:rPr lang="zh-TW" altLang="en-US" dirty="0"/>
              <a:t>，在需要畫物件時在綁定我們需要的</a:t>
            </a:r>
            <a:r>
              <a:rPr lang="en-US" altLang="zh-TW" dirty="0"/>
              <a:t>VAO</a:t>
            </a:r>
            <a:r>
              <a:rPr lang="zh-TW" altLang="en-US" dirty="0"/>
              <a:t>。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D53ED2-C231-2719-EADC-72629C0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703" y="5370067"/>
            <a:ext cx="5903735" cy="148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31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A898B-08FB-E529-399E-ECBA29BD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繪製三角形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D9C8F6-9390-CAE0-480D-9719E2816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9D5006-3A29-C332-2521-05A77B37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449"/>
            <a:ext cx="6773558" cy="384385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1BF6C65-1408-AF38-B635-DB210C82962F}"/>
              </a:ext>
            </a:extLst>
          </p:cNvPr>
          <p:cNvSpPr txBox="1"/>
          <p:nvPr/>
        </p:nvSpPr>
        <p:spPr>
          <a:xfrm>
            <a:off x="6097480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>
                <a:hlinkClick r:id="rId3"/>
              </a:rPr>
              <a:t>Code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131FA6D-7154-9428-F2DB-AE79C9173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558" y="1940686"/>
            <a:ext cx="5418442" cy="454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FE3B935-203B-45BF-C759-A1F4E04CAD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4C9E6BB-A055-869A-43C5-E4FE16A20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3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13634-D00B-5F9B-0C5F-92424429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1679A7-151A-270A-7BC5-1F81680EF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499023"/>
          </a:xfrm>
        </p:spPr>
        <p:txBody>
          <a:bodyPr/>
          <a:lstStyle/>
          <a:p>
            <a:r>
              <a:rPr lang="en-US" altLang="zh-TW" dirty="0"/>
              <a:t>Windows 10, build: 19044.1949</a:t>
            </a:r>
          </a:p>
          <a:p>
            <a:r>
              <a:rPr lang="zh-TW" altLang="en-US" dirty="0"/>
              <a:t>詳細流程：</a:t>
            </a:r>
            <a:r>
              <a:rPr lang="en-US" altLang="zh-TW" dirty="0">
                <a:hlinkClick r:id="rId2"/>
              </a:rPr>
              <a:t>https://learnopengl.com/Getting-started/Creating-a-window</a:t>
            </a:r>
            <a:endParaRPr lang="en-US" altLang="zh-TW" dirty="0"/>
          </a:p>
          <a:p>
            <a:r>
              <a:rPr lang="en-US" altLang="zh-TW" dirty="0"/>
              <a:t>Step 0: </a:t>
            </a:r>
            <a:r>
              <a:rPr lang="zh-TW" altLang="en-US" dirty="0"/>
              <a:t>更新顯示卡驅動，以取得硬體支援的最新</a:t>
            </a:r>
            <a:r>
              <a:rPr lang="en-US" altLang="zh-TW" dirty="0"/>
              <a:t>OpenGL</a:t>
            </a:r>
            <a:r>
              <a:rPr lang="zh-TW" altLang="en-US" dirty="0"/>
              <a:t>版本。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CA3B12-E2D9-7303-05D3-4E89D382F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68" y="3107094"/>
            <a:ext cx="3892832" cy="37509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485B742-8C7C-962C-F9EF-73261156C7B1}"/>
              </a:ext>
            </a:extLst>
          </p:cNvPr>
          <p:cNvSpPr txBox="1"/>
          <p:nvPr/>
        </p:nvSpPr>
        <p:spPr>
          <a:xfrm>
            <a:off x="924443" y="3107094"/>
            <a:ext cx="7243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Times New Roman"/>
                <a:ea typeface="標楷體"/>
                <a:cs typeface="+mn-cs"/>
              </a:rPr>
              <a:t>Step 1: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Times New Roman"/>
                <a:ea typeface="標楷體"/>
                <a:cs typeface="+mn-cs"/>
              </a:rPr>
              <a:t>為了建立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Times New Roman"/>
                <a:ea typeface="標楷體"/>
                <a:cs typeface="+mn-cs"/>
              </a:rPr>
              <a:t>Context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Times New Roman"/>
                <a:ea typeface="標楷體"/>
                <a:cs typeface="+mn-cs"/>
              </a:rPr>
              <a:t>、設定視窗相關參數，並將結果繪製在螢幕上，我們必須安裝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Times New Roman"/>
                <a:ea typeface="標楷體"/>
                <a:cs typeface="+mn-cs"/>
                <a:hlinkClick r:id="rId4"/>
              </a:rPr>
              <a:t>window toolkit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Times New Roman"/>
                <a:ea typeface="標楷體"/>
                <a:cs typeface="+mn-cs"/>
              </a:rPr>
              <a:t>，這裡我們使用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Times New Roman"/>
                <a:ea typeface="標楷體"/>
                <a:cs typeface="+mn-cs"/>
                <a:hlinkClick r:id="rId5"/>
              </a:rPr>
              <a:t>GLFW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Times New Roman"/>
                <a:ea typeface="標楷體"/>
                <a:cs typeface="+mn-cs"/>
              </a:rPr>
              <a:t>，為了確保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Times New Roman"/>
                <a:ea typeface="標楷體"/>
                <a:cs typeface="+mn-cs"/>
              </a:rPr>
              <a:t>GLFW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Times New Roman"/>
                <a:ea typeface="標楷體"/>
                <a:cs typeface="+mn-cs"/>
              </a:rPr>
              <a:t>與我們使用的環境相容，我們在官方網站中下載並解壓縮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Times New Roman"/>
                <a:ea typeface="標楷體"/>
                <a:cs typeface="+mn-cs"/>
              </a:rPr>
              <a:t>source code </a:t>
            </a:r>
            <a:r>
              <a:rPr lang="zh-TW" altLang="en-US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標楷體"/>
              </a:rPr>
              <a:t>，以及工具</a:t>
            </a:r>
            <a:r>
              <a:rPr lang="en-US" altLang="zh-TW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標楷體"/>
                <a:hlinkClick r:id="rId6"/>
              </a:rPr>
              <a:t>Cmake</a:t>
            </a:r>
            <a:r>
              <a:rPr lang="zh-TW" altLang="en-US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標楷體"/>
              </a:rPr>
              <a:t>、</a:t>
            </a:r>
            <a:r>
              <a:rPr lang="en-US" altLang="zh-TW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標楷體"/>
                <a:hlinkClick r:id="rId7"/>
              </a:rPr>
              <a:t>Visual Studio</a:t>
            </a:r>
            <a:r>
              <a:rPr lang="zh-TW" altLang="en-US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標楷體"/>
              </a:rPr>
              <a:t>。</a:t>
            </a:r>
            <a:endParaRPr kumimoji="0" lang="zh-TW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81E35E-935C-D0A9-D153-D3730052F299}"/>
              </a:ext>
            </a:extLst>
          </p:cNvPr>
          <p:cNvSpPr/>
          <p:nvPr/>
        </p:nvSpPr>
        <p:spPr>
          <a:xfrm>
            <a:off x="10813002" y="4225771"/>
            <a:ext cx="1378998" cy="275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9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2BD2B6-0363-7DEC-C890-F9AD4ECB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39FB76-B4ED-95BC-661C-BD14C6609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6925188" cy="4058751"/>
          </a:xfrm>
        </p:spPr>
        <p:txBody>
          <a:bodyPr/>
          <a:lstStyle/>
          <a:p>
            <a:r>
              <a:rPr lang="en-US" altLang="zh-TW" dirty="0"/>
              <a:t>Step 2: </a:t>
            </a:r>
            <a:r>
              <a:rPr lang="zh-TW" altLang="en-US" dirty="0"/>
              <a:t>開啟</a:t>
            </a:r>
            <a:r>
              <a:rPr lang="en-US" altLang="zh-TW" dirty="0"/>
              <a:t>CMake</a:t>
            </a:r>
            <a:r>
              <a:rPr lang="zh-TW" altLang="en-US" dirty="0"/>
              <a:t>，在</a:t>
            </a:r>
            <a:r>
              <a:rPr lang="en-US" altLang="zh-TW" dirty="0"/>
              <a:t>source code</a:t>
            </a:r>
            <a:r>
              <a:rPr lang="zh-TW" altLang="en-US" dirty="0"/>
              <a:t>的地方選擇</a:t>
            </a:r>
            <a:r>
              <a:rPr lang="en-US" altLang="zh-TW" dirty="0"/>
              <a:t>GLFW</a:t>
            </a:r>
            <a:r>
              <a:rPr lang="zh-TW" altLang="en-US" dirty="0"/>
              <a:t>解壓縮後的路徑，並在該路經中建立資料夾</a:t>
            </a:r>
            <a:r>
              <a:rPr lang="en-US" altLang="zh-TW" dirty="0"/>
              <a:t>”build”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Step 3: </a:t>
            </a:r>
            <a:r>
              <a:rPr lang="zh-TW" altLang="en-US" dirty="0"/>
              <a:t>按下</a:t>
            </a:r>
            <a:r>
              <a:rPr lang="en-US" altLang="zh-TW" dirty="0"/>
              <a:t>Configure</a:t>
            </a:r>
            <a:r>
              <a:rPr lang="zh-TW" altLang="en-US" dirty="0"/>
              <a:t>，選擇你的</a:t>
            </a:r>
            <a:r>
              <a:rPr lang="en-US" altLang="zh-TW" dirty="0"/>
              <a:t>Visual Studio</a:t>
            </a:r>
            <a:r>
              <a:rPr lang="zh-TW" altLang="en-US" dirty="0"/>
              <a:t>版本，選擇完畢後按</a:t>
            </a:r>
            <a:r>
              <a:rPr lang="en-US" altLang="zh-TW" dirty="0"/>
              <a:t>Finish</a:t>
            </a:r>
            <a:r>
              <a:rPr lang="zh-TW" altLang="en-US" dirty="0"/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5B1573-B6FC-8DB9-62A2-CB7DC995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470" y="1732449"/>
            <a:ext cx="4201530" cy="51255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F6001-1B8B-A34B-8F82-305665AB4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3219450"/>
            <a:ext cx="4867275" cy="3638550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1CF689A-BB3A-2DC2-752F-EF8633EE9676}"/>
              </a:ext>
            </a:extLst>
          </p:cNvPr>
          <p:cNvCxnSpPr>
            <a:cxnSpLocks/>
          </p:cNvCxnSpPr>
          <p:nvPr/>
        </p:nvCxnSpPr>
        <p:spPr>
          <a:xfrm>
            <a:off x="5781070" y="3219450"/>
            <a:ext cx="2315364" cy="2647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12B07F7-B8A4-8B8F-697F-0E3CB8D395A3}"/>
              </a:ext>
            </a:extLst>
          </p:cNvPr>
          <p:cNvCxnSpPr>
            <a:cxnSpLocks/>
          </p:cNvCxnSpPr>
          <p:nvPr/>
        </p:nvCxnSpPr>
        <p:spPr>
          <a:xfrm flipV="1">
            <a:off x="5781070" y="6029325"/>
            <a:ext cx="2315364" cy="8286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21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207EA58-B87A-B7CD-7C1E-64F465B8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235" y="2299896"/>
            <a:ext cx="4047764" cy="455810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9D5B41D-70BF-6B8A-8AB6-8646641D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AF1F2A-66B8-4D8B-5DDD-C8C2A3B5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6996209" cy="4058751"/>
          </a:xfrm>
        </p:spPr>
        <p:txBody>
          <a:bodyPr/>
          <a:lstStyle/>
          <a:p>
            <a:r>
              <a:rPr lang="en-US" altLang="zh-TW" dirty="0"/>
              <a:t>Step 4: </a:t>
            </a:r>
            <a:r>
              <a:rPr lang="zh-TW" altLang="en-US" dirty="0"/>
              <a:t>這裡我們不做更改，按下</a:t>
            </a:r>
            <a:r>
              <a:rPr lang="en-US" altLang="zh-TW" dirty="0"/>
              <a:t>Generate</a:t>
            </a:r>
            <a:r>
              <a:rPr lang="zh-TW" altLang="en-US" dirty="0"/>
              <a:t>，下方訊息欄出現</a:t>
            </a:r>
            <a:r>
              <a:rPr lang="en-US" altLang="zh-TW" dirty="0"/>
              <a:t>Generating done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Step 5: </a:t>
            </a:r>
            <a:r>
              <a:rPr lang="zh-TW" altLang="en-US" dirty="0"/>
              <a:t>在</a:t>
            </a:r>
            <a:r>
              <a:rPr lang="en-US" altLang="zh-TW" dirty="0"/>
              <a:t>build</a:t>
            </a:r>
            <a:r>
              <a:rPr lang="zh-TW" altLang="en-US" dirty="0"/>
              <a:t>資料夾中，開啟</a:t>
            </a:r>
            <a:r>
              <a:rPr lang="en-US" altLang="zh-TW" dirty="0"/>
              <a:t>GLFW.sln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請使用前面設定的</a:t>
            </a:r>
            <a:r>
              <a:rPr lang="en-US" altLang="zh-TW" dirty="0"/>
              <a:t>Visual Studio</a:t>
            </a:r>
            <a:r>
              <a:rPr lang="zh-TW" altLang="en-US" dirty="0"/>
              <a:t>版本</a:t>
            </a:r>
            <a:r>
              <a:rPr lang="en-US" altLang="zh-TW" dirty="0"/>
              <a:t>)</a:t>
            </a:r>
            <a:r>
              <a:rPr lang="zh-TW" altLang="en-US" dirty="0"/>
              <a:t>，並分別在不同模式下完成建置。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8439E2-DC0D-083E-9C15-B9B07F2F0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235" y="1577888"/>
            <a:ext cx="4047764" cy="45388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9A7DFF-7A92-AE3B-4405-F00570479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3280"/>
            <a:ext cx="8144235" cy="14194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3AB167D-0AFA-0467-B87D-C5FBCA569926}"/>
              </a:ext>
            </a:extLst>
          </p:cNvPr>
          <p:cNvSpPr/>
          <p:nvPr/>
        </p:nvSpPr>
        <p:spPr>
          <a:xfrm>
            <a:off x="1411550" y="5868140"/>
            <a:ext cx="1296139" cy="630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5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E525D-353C-1F09-9C59-334B914B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3A646D-087E-F82A-DCDA-3D4C882F6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6:</a:t>
            </a:r>
            <a:r>
              <a:rPr lang="zh-TW" altLang="en-US" dirty="0"/>
              <a:t> 選擇一個目錄存放</a:t>
            </a:r>
            <a:r>
              <a:rPr lang="en-US" altLang="zh-TW" dirty="0"/>
              <a:t>opengl</a:t>
            </a:r>
            <a:r>
              <a:rPr lang="zh-TW" altLang="en-US" dirty="0"/>
              <a:t>所需的相關檔案，這裡選擇</a:t>
            </a:r>
            <a:r>
              <a:rPr lang="en-US" altLang="zh-TW" dirty="0"/>
              <a:t>”C:\opengl\”</a:t>
            </a:r>
            <a:r>
              <a:rPr lang="zh-TW" altLang="en-US" dirty="0"/>
              <a:t>作為示範。並在裡面建立資料夾</a:t>
            </a:r>
            <a:r>
              <a:rPr lang="en-US" altLang="zh-TW" dirty="0"/>
              <a:t>”include”</a:t>
            </a:r>
            <a:r>
              <a:rPr lang="zh-TW" altLang="en-US" dirty="0"/>
              <a:t>以及</a:t>
            </a:r>
            <a:r>
              <a:rPr lang="en-US" altLang="zh-TW" dirty="0"/>
              <a:t>”lib”</a:t>
            </a:r>
            <a:r>
              <a:rPr lang="zh-TW" altLang="en-US" dirty="0"/>
              <a:t>。並把</a:t>
            </a:r>
            <a:r>
              <a:rPr lang="en-US" altLang="zh-TW" dirty="0"/>
              <a:t>”glfw-3.8.8\include\GLFW”</a:t>
            </a:r>
            <a:r>
              <a:rPr lang="zh-TW" altLang="en-US" dirty="0"/>
              <a:t>整個資料夾移動到剛建立的</a:t>
            </a:r>
            <a:r>
              <a:rPr lang="en-US" altLang="zh-TW" dirty="0"/>
              <a:t>”C:\opengl\include”</a:t>
            </a:r>
            <a:r>
              <a:rPr lang="zh-TW" altLang="en-US" dirty="0"/>
              <a:t>資料夾中。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D0E87B-4DB7-1B34-10E6-AAF47656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4563"/>
            <a:ext cx="6096000" cy="40034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EFD4AF-BA0A-400F-5190-B80A908B5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23" y="2869959"/>
            <a:ext cx="7740029" cy="398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5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A0D85-A4B2-2E7D-C9D6-74B85410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EEAEE6-4917-75B0-47E7-2B233D83C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7: </a:t>
            </a:r>
            <a:r>
              <a:rPr lang="zh-TW" altLang="en-US" dirty="0"/>
              <a:t>將</a:t>
            </a:r>
            <a:r>
              <a:rPr lang="en-US" altLang="zh-TW" dirty="0"/>
              <a:t>”glfw-3.3.8\build\</a:t>
            </a:r>
            <a:r>
              <a:rPr lang="en-US" altLang="zh-TW" dirty="0" err="1"/>
              <a:t>src</a:t>
            </a:r>
            <a:r>
              <a:rPr lang="en-US" altLang="zh-TW" dirty="0"/>
              <a:t>\Debug\”</a:t>
            </a:r>
            <a:r>
              <a:rPr lang="zh-TW" altLang="en-US" dirty="0"/>
              <a:t>下的</a:t>
            </a:r>
            <a:r>
              <a:rPr lang="en-US" altLang="zh-TW" dirty="0"/>
              <a:t>”glfw3.lib”</a:t>
            </a:r>
            <a:r>
              <a:rPr lang="zh-TW" altLang="en-US" dirty="0"/>
              <a:t>移到</a:t>
            </a:r>
            <a:r>
              <a:rPr lang="en-US" altLang="zh-TW" dirty="0"/>
              <a:t>”C:\opengl\lib”</a:t>
            </a:r>
            <a:r>
              <a:rPr lang="zh-TW" altLang="en-US" dirty="0"/>
              <a:t>資料夾中。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6991CA-2B44-5030-23BE-125323D9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17" y="2201662"/>
            <a:ext cx="9051165" cy="46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08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常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2305</TotalTime>
  <Words>1379</Words>
  <Application>Microsoft Office PowerPoint</Application>
  <PresentationFormat>寬螢幕</PresentationFormat>
  <Paragraphs>171</Paragraphs>
  <Slides>43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7" baseType="lpstr">
      <vt:lpstr>Calibri</vt:lpstr>
      <vt:lpstr>Times New Roman</vt:lpstr>
      <vt:lpstr>Wingdings 2</vt:lpstr>
      <vt:lpstr>石板</vt:lpstr>
      <vt:lpstr>OpenGL</vt:lpstr>
      <vt:lpstr>Reference</vt:lpstr>
      <vt:lpstr>PowerPoint 簡報</vt:lpstr>
      <vt:lpstr>簡介</vt:lpstr>
      <vt:lpstr>安裝 - Windows</vt:lpstr>
      <vt:lpstr>安裝 - Windows</vt:lpstr>
      <vt:lpstr>安裝 - Windows</vt:lpstr>
      <vt:lpstr>安裝 - Windows</vt:lpstr>
      <vt:lpstr>安裝 - Windows</vt:lpstr>
      <vt:lpstr>安裝 - Windows</vt:lpstr>
      <vt:lpstr>安裝 - Windows</vt:lpstr>
      <vt:lpstr>安裝 - Windows</vt:lpstr>
      <vt:lpstr>安裝 - Windows</vt:lpstr>
      <vt:lpstr>安裝 - Windows</vt:lpstr>
      <vt:lpstr>安裝 - Linux</vt:lpstr>
      <vt:lpstr>安裝 - Linux</vt:lpstr>
      <vt:lpstr>安裝 - Linux</vt:lpstr>
      <vt:lpstr>建立視窗</vt:lpstr>
      <vt:lpstr>PowerPoint 簡報</vt:lpstr>
      <vt:lpstr>設定渲染範圍</vt:lpstr>
      <vt:lpstr>Double Buffer</vt:lpstr>
      <vt:lpstr>PowerPoint 簡報</vt:lpstr>
      <vt:lpstr>清除並設定Color Buffer</vt:lpstr>
      <vt:lpstr>繪製三角形</vt:lpstr>
      <vt:lpstr>Vertex Input</vt:lpstr>
      <vt:lpstr>VBO</vt:lpstr>
      <vt:lpstr>VBO</vt:lpstr>
      <vt:lpstr>VBO</vt:lpstr>
      <vt:lpstr>繪製三角形</vt:lpstr>
      <vt:lpstr>Vertex Shader</vt:lpstr>
      <vt:lpstr>Vertex Shader</vt:lpstr>
      <vt:lpstr>Vertex Shader</vt:lpstr>
      <vt:lpstr>Vertex Shader</vt:lpstr>
      <vt:lpstr>Fragment Shader</vt:lpstr>
      <vt:lpstr>Shader Program</vt:lpstr>
      <vt:lpstr>Shader Program</vt:lpstr>
      <vt:lpstr>Linking Vertex Attributes</vt:lpstr>
      <vt:lpstr>Linking Vertex Attributes</vt:lpstr>
      <vt:lpstr>Linking Vertex Attributes</vt:lpstr>
      <vt:lpstr>Linking Vertex Attributes</vt:lpstr>
      <vt:lpstr>VAO</vt:lpstr>
      <vt:lpstr>繪製三角形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OpenGL Introduction</dc:title>
  <dc:creator>張浩綸</dc:creator>
  <cp:lastModifiedBy>howhow chang</cp:lastModifiedBy>
  <cp:revision>28</cp:revision>
  <dcterms:created xsi:type="dcterms:W3CDTF">2022-09-07T05:13:58Z</dcterms:created>
  <dcterms:modified xsi:type="dcterms:W3CDTF">2022-09-19T05:34:59Z</dcterms:modified>
</cp:coreProperties>
</file>